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7" r:id="rId2"/>
    <p:sldId id="269" r:id="rId3"/>
    <p:sldId id="271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326" r:id="rId16"/>
    <p:sldId id="325" r:id="rId17"/>
    <p:sldId id="289" r:id="rId18"/>
    <p:sldId id="290" r:id="rId19"/>
    <p:sldId id="321" r:id="rId20"/>
    <p:sldId id="291" r:id="rId21"/>
    <p:sldId id="327" r:id="rId22"/>
    <p:sldId id="330" r:id="rId23"/>
    <p:sldId id="331" r:id="rId24"/>
    <p:sldId id="334" r:id="rId25"/>
    <p:sldId id="333" r:id="rId26"/>
    <p:sldId id="328" r:id="rId27"/>
    <p:sldId id="336" r:id="rId28"/>
    <p:sldId id="335" r:id="rId29"/>
    <p:sldId id="313" r:id="rId3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730" autoAdjust="0"/>
  </p:normalViewPr>
  <p:slideViewPr>
    <p:cSldViewPr>
      <p:cViewPr varScale="1">
        <p:scale>
          <a:sx n="93" d="100"/>
          <a:sy n="93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CC3BB-C9F0-4C51-AEFE-22FFDED53D3A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D2931-E637-4FDB-8E62-5B8798B87A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691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504055"/>
          </a:xfrm>
        </p:spPr>
        <p:txBody>
          <a:bodyPr/>
          <a:lstStyle>
            <a:lvl1pPr>
              <a:defRPr sz="1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3865984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4347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>
                <a:solidFill>
                  <a:srgbClr val="00206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16" y="6215082"/>
            <a:ext cx="1981200" cy="476250"/>
          </a:xfrm>
          <a:ln/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4ABFED73-0021-4288-AA45-6141C16EA9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562174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6576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07168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24000"/>
            <a:ext cx="6630888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91705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75638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FA517-6423-4E79-B505-3B717F93E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1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7924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140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fld id="{BF79F848-CEF6-4D0F-8044-04CE2D9811CA}" type="datetimeFigureOut">
              <a:rPr lang="ru-RU" smtClean="0"/>
              <a:pPr/>
              <a:t>02.07.2015</a:t>
            </a:fld>
            <a:endParaRPr lang="ru-RU"/>
          </a:p>
        </p:txBody>
      </p:sp>
      <p:sp>
        <p:nvSpPr>
          <p:cNvPr id="8140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81408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05550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9F4FA16-240F-4E2A-9807-0E2BF50565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4" r:id="rId5"/>
    <p:sldLayoutId id="2147483666" r:id="rId6"/>
  </p:sldLayoutIdLst>
  <p:transition spd="slow" advClick="0" advTm="1500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9pPr>
    </p:titleStyle>
    <p:bodyStyle>
      <a:lvl1pPr marL="361950" indent="-3619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Font typeface="Wingdings" pitchFamily="2" charset="2"/>
        <a:buChar char="§"/>
        <a:defRPr sz="1600">
          <a:solidFill>
            <a:schemeClr val="accent5"/>
          </a:solidFill>
          <a:latin typeface="+mn-lt"/>
          <a:ea typeface="+mn-ea"/>
          <a:cs typeface="+mn-cs"/>
        </a:defRPr>
      </a:lvl1pPr>
      <a:lvl2pPr marL="1068388" indent="-436563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–"/>
        <a:defRPr sz="2000">
          <a:solidFill>
            <a:schemeClr val="tx1"/>
          </a:solidFill>
          <a:latin typeface="Journal SansSerif" pitchFamily="34" charset="0"/>
        </a:defRPr>
      </a:lvl2pPr>
      <a:lvl3pPr marL="1643063" indent="-395288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3pPr>
      <a:lvl4pPr marL="2209800" indent="-3873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4pPr>
      <a:lvl5pPr marL="27876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5pPr>
      <a:lvl6pPr marL="32448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6pPr>
      <a:lvl7pPr marL="37020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7pPr>
      <a:lvl8pPr marL="41592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8pPr>
      <a:lvl9pPr marL="46164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568" y="2417625"/>
            <a:ext cx="80648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7030A0"/>
                </a:solidFill>
                <a:latin typeface="Cambria" pitchFamily="18" charset="0"/>
                <a:cs typeface="Tahoma" pitchFamily="34" charset="0"/>
              </a:rPr>
              <a:t>Современное законодательство  Республики Казахстан в области рекламы лекарственных средств, изделий медицинского назначения и медицинской техники</a:t>
            </a:r>
            <a:endParaRPr lang="ru-RU" sz="28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4172819" y="5301208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ru-RU" b="1" dirty="0" smtClean="0">
              <a:solidFill>
                <a:srgbClr val="00285B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ru-RU" b="1" dirty="0" smtClean="0">
                <a:solidFill>
                  <a:srgbClr val="7030A0"/>
                </a:solidFill>
              </a:rPr>
              <a:t>июнь 201</a:t>
            </a:r>
            <a:r>
              <a:rPr lang="en-US" b="1" dirty="0" smtClean="0">
                <a:solidFill>
                  <a:srgbClr val="7030A0"/>
                </a:solidFill>
              </a:rPr>
              <a:t>5</a:t>
            </a:r>
            <a:r>
              <a:rPr lang="ru-RU" b="1" dirty="0" smtClean="0">
                <a:solidFill>
                  <a:srgbClr val="7030A0"/>
                </a:solidFill>
              </a:rPr>
              <a:t>г</a:t>
            </a:r>
            <a:r>
              <a:rPr lang="ru-RU" b="1" dirty="0">
                <a:solidFill>
                  <a:srgbClr val="7030A0"/>
                </a:solidFill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ru-RU" b="1" dirty="0">
                <a:solidFill>
                  <a:srgbClr val="7030A0"/>
                </a:solidFill>
              </a:rPr>
              <a:t>г. Алматы</a:t>
            </a:r>
          </a:p>
        </p:txBody>
      </p:sp>
    </p:spTree>
    <p:extLst>
      <p:ext uri="{BB962C8B-B14F-4D97-AF65-F5344CB8AC3E}">
        <p14:creationId xmlns:p14="http://schemas.microsoft.com/office/powerpoint/2010/main" val="384958002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315200" cy="603920"/>
          </a:xfrm>
        </p:spPr>
        <p:txBody>
          <a:bodyPr/>
          <a:lstStyle/>
          <a:p>
            <a:pPr algn="ctr"/>
            <a:r>
              <a:rPr lang="ru-RU" sz="2000" i="1" dirty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i="1" dirty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продолжение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124744"/>
            <a:ext cx="8156575" cy="5257006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C00000"/>
              </a:buClr>
              <a:buSzPct val="90000"/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Недостоверная </a:t>
            </a:r>
            <a:r>
              <a:rPr lang="ru-RU" sz="2400" b="1" i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реклама </a:t>
            </a:r>
            <a:endParaRPr lang="ru-RU" sz="2400" b="1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marL="0" indent="0"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исключительных прав на результаты интеллектуальной деятельности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официального 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признания, получения медалей, призов, дипломов и иных наград</a:t>
            </a:r>
            <a:endParaRPr lang="ru-RU" sz="2400" b="1" i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результатов исследований и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испытаний, цитат из технических, научных и иных публикаций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статуса или уровня компетентности производителя или лиц, их рекламирующих </a:t>
            </a:r>
          </a:p>
        </p:txBody>
      </p:sp>
    </p:spTree>
    <p:extLst>
      <p:ext uri="{BB962C8B-B14F-4D97-AF65-F5344CB8AC3E}">
        <p14:creationId xmlns:p14="http://schemas.microsoft.com/office/powerpoint/2010/main" val="40854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315200" cy="990600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продолжение</a:t>
            </a: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b="1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696200" cy="5271864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sz="22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Неэтичная</a:t>
            </a:r>
            <a:r>
              <a:rPr lang="ru-RU" sz="2200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2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реклама: </a:t>
            </a:r>
          </a:p>
          <a:p>
            <a:pPr marL="0" indent="0" eaLnBrk="1" hangingPunct="1">
              <a:buFontTx/>
              <a:buNone/>
              <a:defRPr/>
            </a:pPr>
            <a:endParaRPr lang="ru-RU" sz="2200" b="1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marL="72000" indent="45000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2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содержит текстовую, зрительную, звуковую информацию, нарушающую общепринятые нормы гуманности и морали</a:t>
            </a:r>
          </a:p>
          <a:p>
            <a:pPr marL="72000" indent="45000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2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72000" indent="450000" algn="just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2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порочит объекты искусства, культуры, памятники истории, являющиеся национальным или мировым достоянием </a:t>
            </a:r>
          </a:p>
          <a:p>
            <a:pPr marL="72000" indent="450000" algn="just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2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72000" indent="450000" algn="just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2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порочит государственные символы, национальную валюту Республики Казахстан или иностранную валюту, религиозные символы</a:t>
            </a:r>
          </a:p>
          <a:p>
            <a:pPr marL="72000" indent="45000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200" i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88640"/>
            <a:ext cx="7315200" cy="1440160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продолжение</a:t>
            </a:r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dirty="0" smtClean="0">
                <a:latin typeface="Tahoma" pitchFamily="34" charset="0"/>
                <a:cs typeface="Tahoma" pitchFamily="34" charset="0"/>
              </a:rPr>
            </a:br>
            <a:endParaRPr lang="ru-RU" sz="2000" b="1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15064" cy="5257800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Заведомо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ложной</a:t>
            </a: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является реклама, с помощью которой умышленно вводится в заблуждение потребитель</a:t>
            </a:r>
          </a:p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8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Скрытой</a:t>
            </a: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является реклама, которая оказывает не осознаваемое воздействие на восприятие потребителя</a:t>
            </a:r>
          </a:p>
          <a:p>
            <a:pPr marL="0" indent="0" algn="ctr">
              <a:buClr>
                <a:srgbClr val="C00000"/>
              </a:buClr>
              <a:buSzPct val="90000"/>
              <a:buNone/>
            </a:pPr>
            <a:r>
              <a:rPr lang="ru-RU" sz="44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Ненадлежащая реклама </a:t>
            </a:r>
            <a:r>
              <a:rPr lang="ru-RU" sz="4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запрещается</a:t>
            </a:r>
            <a:endParaRPr lang="ru-RU" sz="4400" b="1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8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0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04800"/>
            <a:ext cx="8443664" cy="1524000"/>
          </a:xfrm>
        </p:spPr>
        <p:txBody>
          <a:bodyPr/>
          <a:lstStyle/>
          <a:p>
            <a:pPr algn="ctr" eaLnBrk="1" hangingPunct="1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Статья 15. Защита несовершеннолетних при производстве, распространении, размещении рекламы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i="1" dirty="0" smtClean="0">
                <a:latin typeface="Tahoma" pitchFamily="34" charset="0"/>
                <a:cs typeface="Tahoma" pitchFamily="34" charset="0"/>
              </a:rPr>
            </a:br>
            <a:endParaRPr lang="ru-RU" sz="20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978080" cy="42481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Не допускаются: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z="2400" b="1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прямое предложение, призывающее убедить родителей или других лиц приобрести рекламируемую продукцию </a:t>
            </a:r>
          </a:p>
          <a:p>
            <a:pPr marL="0" indent="0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визуальное или звуковое использование образов несовершеннолетних в рекламе, не относящейся непосредственно к продукции для</a:t>
            </a:r>
            <a:r>
              <a:rPr lang="ru-RU" sz="2400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несовершеннолетних</a:t>
            </a:r>
          </a:p>
        </p:txBody>
      </p:sp>
    </p:spTree>
    <p:extLst>
      <p:ext uri="{BB962C8B-B14F-4D97-AF65-F5344CB8AC3E}">
        <p14:creationId xmlns:p14="http://schemas.microsoft.com/office/powerpoint/2010/main" val="288738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315200" cy="1371600"/>
          </a:xfrm>
        </p:spPr>
        <p:txBody>
          <a:bodyPr/>
          <a:lstStyle/>
          <a:p>
            <a:pPr algn="ctr" eaLnBrk="1" hangingPunct="1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Статья 16. Сроки хранения материалов, содержащих рекламу </a:t>
            </a:r>
            <a:b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endParaRPr lang="ru-RU" sz="2000" b="1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5950"/>
            <a:ext cx="8153400" cy="44227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Рекламодатель, </a:t>
            </a:r>
            <a:r>
              <a:rPr lang="ru-RU" sz="2400" b="1" i="1" dirty="0" err="1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рекламопроизводитель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обязаны хранить в течение одного года</a:t>
            </a:r>
            <a:r>
              <a:rPr lang="ru-RU" sz="2400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2400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 dirty="0" err="1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Р</a:t>
            </a:r>
            <a:r>
              <a:rPr lang="ru-RU" sz="2400" b="1" i="1" dirty="0" err="1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екламораспространитель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не менее одного месяца</a:t>
            </a:r>
            <a:r>
              <a:rPr lang="ru-RU" sz="2400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со дня последнего распространения, рекламы</a:t>
            </a:r>
          </a:p>
        </p:txBody>
      </p:sp>
    </p:spTree>
    <p:extLst>
      <p:ext uri="{BB962C8B-B14F-4D97-AF65-F5344CB8AC3E}">
        <p14:creationId xmlns:p14="http://schemas.microsoft.com/office/powerpoint/2010/main" val="8344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 Законодательная база Республики Казахстан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в отношении рекламы лекарственных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препаратов гармонизирована с Европейским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законодательством в этой области, в частности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с Директивой Совета ЕС 92/28/ЕЕС «О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рекламировании лекарственных препаратов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для человека», положения которой введены в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национальные законодательства государств ЕС </a:t>
            </a:r>
          </a:p>
          <a:p>
            <a:pPr eaLnBrk="1" hangingPunct="1">
              <a:buFontTx/>
              <a:buNone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701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20000" cy="1206624"/>
          </a:xfrm>
        </p:spPr>
        <p:txBody>
          <a:bodyPr/>
          <a:lstStyle/>
          <a:p>
            <a:pPr algn="ctr"/>
            <a: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Кодекс РК </a:t>
            </a:r>
            <a:b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«О здоровье народа и системе здравоохранения»</a:t>
            </a:r>
            <a:b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Статья 18. Реклама в области здравоохранения</a:t>
            </a:r>
            <a:br>
              <a:rPr lang="ru-RU" sz="2000" i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700808"/>
            <a:ext cx="7924800" cy="447139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0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Реклама ЛС, ИМН и МТ должна быть: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достоверной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распознаваемой без специальных знаний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исключать сравнения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вводить потребителей в заблуждение в отношении характеристик, состава, потребительских свойств, стоимости, результатов применения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содержать полные и </a:t>
            </a: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достоверные сведения, исключение которых может повлечь за собой нецелесообразное использование </a:t>
            </a: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 </a:t>
            </a: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или неоправданный риск для потребителя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53233194"/>
      </p:ext>
    </p:extLst>
  </p:cSld>
  <p:clrMapOvr>
    <a:masterClrMapping/>
  </p:clrMapOvr>
  <p:transition spd="slow" advClick="0" advTm="15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153400" cy="50276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Запрещается</a:t>
            </a:r>
            <a:r>
              <a:rPr lang="ru-RU" sz="2400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Реклама ЛС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, ИМН и МТ не зарегистрированных в Республике Казахстан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Распространение</a:t>
            </a: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целях рекламы образцов ЛС, отпускаемых по рецепту врача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Использование детей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, их изображения и голоса в рекламе, кроме как предназначенных для детей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Распространение и </a:t>
            </a: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размещение рекламы в общественном транспорте, в организациях, не имеющих отношения к их назначению, использованию и отпуску</a:t>
            </a: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smtClean="0"/>
              <a:t> </a:t>
            </a:r>
            <a:r>
              <a:rPr lang="ru-RU" sz="2400" b="1" i="1" dirty="0" smtClean="0">
                <a:solidFill>
                  <a:srgbClr val="00B050"/>
                </a:solidFill>
              </a:rPr>
              <a:t>Размещение рекламной </a:t>
            </a:r>
            <a:r>
              <a:rPr lang="ru-RU" sz="2400" b="1" i="1" dirty="0">
                <a:solidFill>
                  <a:srgbClr val="00B050"/>
                </a:solidFill>
              </a:rPr>
              <a:t>информации на промышленную продукцию, рецептурные </a:t>
            </a:r>
            <a:r>
              <a:rPr lang="ru-RU" sz="2400" b="1" i="1" dirty="0" smtClean="0">
                <a:solidFill>
                  <a:srgbClr val="00B050"/>
                </a:solidFill>
              </a:rPr>
              <a:t>бланки</a:t>
            </a:r>
            <a:endParaRPr lang="ru-RU" sz="2400" b="1" i="1" dirty="0">
              <a:solidFill>
                <a:srgbClr val="00B05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CC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55576" y="266700"/>
            <a:ext cx="7931224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Кодекс РК </a:t>
            </a:r>
            <a:br>
              <a:rPr lang="ru-RU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«О здоровье народа и системе здравоохранения»</a:t>
            </a:r>
            <a:br>
              <a:rPr lang="ru-RU" sz="20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продолжение</a:t>
            </a:r>
          </a:p>
        </p:txBody>
      </p:sp>
    </p:spTree>
    <p:extLst>
      <p:ext uri="{BB962C8B-B14F-4D97-AF65-F5344CB8AC3E}">
        <p14:creationId xmlns:p14="http://schemas.microsoft.com/office/powerpoint/2010/main" val="300190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232775" cy="4560888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ru-RU" sz="24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Запрещается:</a:t>
            </a:r>
            <a:r>
              <a:rPr lang="ru-RU" sz="2400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ru-RU" sz="2400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Размещение наружной рекламы представленной в виде плакатов, стендов, световых табло, </a:t>
            </a:r>
            <a:r>
              <a:rPr lang="ru-RU" sz="2000" b="1" i="1" dirty="0" err="1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билбордов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, транспарантов, афиш стационарного размещения рекламы   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Использование медицинских работников, в качестве </a:t>
            </a:r>
            <a:r>
              <a:rPr lang="ru-RU" sz="2000" b="1" i="1" dirty="0" err="1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рекламораспространителей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кроме случаев </a:t>
            </a: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предоставления достоверной 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информации </a:t>
            </a: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с научной или образовательной целью, 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 целью информирования пациентов</a:t>
            </a: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Указание в </a:t>
            </a:r>
            <a:r>
              <a:rPr lang="ru-RU" sz="20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рекламе для населения заболеваний, передающихся половым путем, онкологических, психических, опасных инфекционных заболеваний, ВИЧ/СПИД, туберкулеза, сахарного диабета</a:t>
            </a: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ru-RU" sz="2000" b="1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315200" cy="1219200"/>
          </a:xfrm>
          <a:noFill/>
        </p:spPr>
        <p:txBody>
          <a:bodyPr/>
          <a:lstStyle/>
          <a:p>
            <a:pPr algn="ctr" eaLnBrk="1" hangingPunct="1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Кодекс РК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«О здоровье народа и системе здравоохранения»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продолжение</a:t>
            </a:r>
          </a:p>
        </p:txBody>
      </p:sp>
    </p:spTree>
    <p:extLst>
      <p:ext uri="{BB962C8B-B14F-4D97-AF65-F5344CB8AC3E}">
        <p14:creationId xmlns:p14="http://schemas.microsoft.com/office/powerpoint/2010/main" val="17600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20000" cy="990600"/>
          </a:xfrm>
        </p:spPr>
        <p:txBody>
          <a:bodyPr/>
          <a:lstStyle/>
          <a:p>
            <a:pPr algn="ctr"/>
            <a:r>
              <a:rPr lang="ru-RU" sz="2000" i="1" dirty="0">
                <a:latin typeface="Tahoma" pitchFamily="34" charset="0"/>
                <a:cs typeface="Tahoma" pitchFamily="34" charset="0"/>
              </a:rPr>
              <a:t>Кодекс РК </a:t>
            </a:r>
            <a:br>
              <a:rPr lang="ru-RU" sz="2000" i="1" dirty="0">
                <a:latin typeface="Tahoma" pitchFamily="34" charset="0"/>
                <a:cs typeface="Tahoma" pitchFamily="34" charset="0"/>
              </a:rPr>
            </a:br>
            <a:r>
              <a:rPr lang="ru-RU" sz="2000" i="1" dirty="0">
                <a:latin typeface="Tahoma" pitchFamily="34" charset="0"/>
                <a:cs typeface="Tahoma" pitchFamily="34" charset="0"/>
              </a:rPr>
              <a:t>«О здоровье народа и системе здравоохранения»</a:t>
            </a:r>
            <a:br>
              <a:rPr lang="ru-RU" sz="2000" i="1" dirty="0">
                <a:latin typeface="Tahoma" pitchFamily="34" charset="0"/>
                <a:cs typeface="Tahoma" pitchFamily="34" charset="0"/>
              </a:rPr>
            </a:b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продолжение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7924800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Запрещается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Ссылаться в </a:t>
            </a:r>
            <a:r>
              <a:rPr lang="ru-RU" sz="20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рекламе на рекомендации ученых, специалистов здравоохранения, а также должностных лиц государственных органов, которые вследствие собственной известности могут поощрять применение и (или) назначение </a:t>
            </a: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ЛС, ИМН и МТ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Вызывать предположения</a:t>
            </a:r>
            <a:r>
              <a:rPr lang="ru-RU" sz="20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что эффективность лечения рекламируемым ЛС </a:t>
            </a:r>
            <a:r>
              <a:rPr lang="ru-RU" sz="20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является </a:t>
            </a: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гарантированной</a:t>
            </a:r>
            <a:endParaRPr lang="ru-RU" sz="2000" b="1" i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Приводить информацию</a:t>
            </a:r>
            <a:r>
              <a:rPr lang="ru-RU" sz="20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не имеющую непосредственного отношения к рекламируемым ЛС, ИМН ,МТ</a:t>
            </a:r>
          </a:p>
          <a:p>
            <a:endParaRPr lang="ru-RU" sz="2000" b="1" i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70219"/>
      </p:ext>
    </p:extLst>
  </p:cSld>
  <p:clrMapOvr>
    <a:masterClrMapping/>
  </p:clrMapOvr>
  <p:transition spd="slow" advClick="0"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924800" cy="83820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Законодательство Республики Казахстан в области рекламы</a:t>
            </a:r>
            <a:endParaRPr lang="ru-RU" sz="2400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027613"/>
          </a:xfrm>
        </p:spPr>
        <p:txBody>
          <a:bodyPr/>
          <a:lstStyle/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Cambria" pitchFamily="18" charset="0"/>
                <a:cs typeface="Tahoma" pitchFamily="34" charset="0"/>
              </a:rPr>
              <a:t>Закон РК «О рекламе»</a:t>
            </a:r>
          </a:p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Cambria" pitchFamily="18" charset="0"/>
              <a:cs typeface="Tahoma" pitchFamily="34" charset="0"/>
            </a:endParaRPr>
          </a:p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Cambria" pitchFamily="18" charset="0"/>
                <a:cs typeface="Tahoma" pitchFamily="34" charset="0"/>
              </a:rPr>
              <a:t>Кодекс РК «О здоровье народа и системе здравоохранения» (глава 4 статья 18)</a:t>
            </a:r>
          </a:p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B050"/>
              </a:solidFill>
              <a:latin typeface="Cambria" pitchFamily="18" charset="0"/>
              <a:cs typeface="Tahoma" pitchFamily="34" charset="0"/>
            </a:endParaRPr>
          </a:p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Cambria" pitchFamily="18" charset="0"/>
                <a:cs typeface="Tahoma" pitchFamily="34" charset="0"/>
              </a:rPr>
              <a:t>Кодекс РК «Об административных правонарушениях» (статьи 157, 419, 423, 424, 426, 428, 455)</a:t>
            </a:r>
          </a:p>
          <a:p>
            <a:pPr algn="just"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en-US" sz="2000" b="1" i="1" dirty="0" smtClean="0">
              <a:solidFill>
                <a:srgbClr val="00B050"/>
              </a:solidFill>
              <a:latin typeface="Cambria" pitchFamily="18" charset="0"/>
              <a:cs typeface="Tahoma" pitchFamily="34" charset="0"/>
            </a:endParaRPr>
          </a:p>
          <a:p>
            <a:pPr algn="just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B050"/>
                </a:solidFill>
                <a:latin typeface="Cambria" pitchFamily="18" charset="0"/>
                <a:cs typeface="Tahoma" pitchFamily="34" charset="0"/>
              </a:rPr>
              <a:t>Приказ МЗСР РК </a:t>
            </a:r>
            <a:r>
              <a:rPr lang="ru-RU" sz="2000" b="1" i="1" dirty="0" smtClean="0">
                <a:solidFill>
                  <a:srgbClr val="00B050"/>
                </a:solidFill>
                <a:latin typeface="Cambria" pitchFamily="18" charset="0"/>
              </a:rPr>
              <a:t>от </a:t>
            </a:r>
            <a:r>
              <a:rPr lang="ru-RU" sz="2000" b="1" i="1" dirty="0">
                <a:solidFill>
                  <a:srgbClr val="00B050"/>
                </a:solidFill>
                <a:latin typeface="Cambria" pitchFamily="18" charset="0"/>
              </a:rPr>
              <a:t>27.02.2015 года №105 «Об утверждении Правил осуществления рекламы лекарственных средств, изделий медицинского назначения и медицинской техники»</a:t>
            </a:r>
          </a:p>
          <a:p>
            <a:pPr algn="just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latin typeface="Tahoma" pitchFamily="34" charset="0"/>
              <a:cs typeface="Tahoma" pitchFamily="34" charset="0"/>
            </a:endParaRPr>
          </a:p>
          <a:p>
            <a:pPr algn="just"/>
            <a:endParaRPr lang="ru-RU" sz="2000" b="1" i="1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/>
            <a:endParaRPr lang="ru-RU" sz="2000" b="1" i="1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/>
            <a:endParaRPr lang="ru-RU" sz="2000" b="1" i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6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i="1" smtClean="0">
                <a:latin typeface="Tahoma" pitchFamily="34" charset="0"/>
                <a:cs typeface="Tahoma" pitchFamily="34" charset="0"/>
              </a:rPr>
              <a:t>Кодекс РК  «О здоровье народа и системе здравоохранения» продолжение</a:t>
            </a:r>
            <a:br>
              <a:rPr lang="ru-RU" sz="2000" b="1" i="1" smtClean="0">
                <a:latin typeface="Tahoma" pitchFamily="34" charset="0"/>
                <a:cs typeface="Tahoma" pitchFamily="34" charset="0"/>
              </a:rPr>
            </a:br>
            <a:endParaRPr lang="ru-RU" sz="2000" smtClean="0"/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323528" y="1143000"/>
            <a:ext cx="8568952" cy="5029200"/>
          </a:xfrm>
        </p:spPr>
        <p:txBody>
          <a:bodyPr/>
          <a:lstStyle/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Распространение </a:t>
            </a:r>
            <a:r>
              <a:rPr lang="ru-RU" sz="24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размещение 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рекламы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ЛС, ИМН и МТ допускаются 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периодических печатных изданиях, иных средствах массовой информации и в организациях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здравоохранения</a:t>
            </a:r>
          </a:p>
          <a:p>
            <a:pPr marL="0" indent="0">
              <a:buClr>
                <a:srgbClr val="C00000"/>
              </a:buClr>
              <a:buSzPct val="90000"/>
              <a:buNone/>
            </a:pPr>
            <a:endParaRPr lang="ru-RU" sz="2400" dirty="0"/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Реклама лекарственных средств, отпускаемых по рецепту, в том числе содержащих наркотические средства, психотропные вещества и </a:t>
            </a:r>
            <a:r>
              <a:rPr lang="ru-RU" sz="2400" b="1" i="1" dirty="0" err="1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прекурсоры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осуществляется  </a:t>
            </a:r>
            <a:r>
              <a:rPr lang="ru-RU" sz="2400" b="1" i="1" dirty="0" smtClean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в специализированных </a:t>
            </a:r>
            <a:r>
              <a:rPr lang="ru-RU" sz="2400" b="1" i="1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периодических печатных изданиях, предназначенных для медицинских и фармацевтических работников</a:t>
            </a:r>
            <a:endParaRPr lang="ru-RU" sz="2400" b="1" i="1" dirty="0" smtClean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Clr>
                <a:srgbClr val="C00000"/>
              </a:buClr>
              <a:buSzPct val="90000"/>
              <a:buNone/>
            </a:pPr>
            <a:endParaRPr lang="ru-RU" sz="2400" b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227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96064" cy="990600"/>
          </a:xfrm>
        </p:spPr>
        <p:txBody>
          <a:bodyPr/>
          <a:lstStyle/>
          <a:p>
            <a:pPr algn="ctr"/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Приказ МЗСР РК от 27 февраля 2015 года №105  </a:t>
            </a:r>
            <a:b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«Правила осуществления рекламы ЛС, ИМН и МТ в РК»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196752"/>
            <a:ext cx="7924800" cy="4975448"/>
          </a:xfrm>
        </p:spPr>
        <p:txBody>
          <a:bodyPr/>
          <a:lstStyle/>
          <a:p>
            <a:pPr marL="0" indent="0">
              <a:buNone/>
            </a:pPr>
            <a:endParaRPr lang="ru-RU" sz="20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К </a:t>
            </a:r>
            <a:r>
              <a:rPr lang="ru-RU" sz="2000" b="1" i="1" dirty="0">
                <a:solidFill>
                  <a:srgbClr val="0070C0"/>
                </a:solidFill>
              </a:rPr>
              <a:t>рекламе </a:t>
            </a:r>
            <a:r>
              <a:rPr lang="ru-RU" sz="2000" b="1" i="1" dirty="0" smtClean="0">
                <a:solidFill>
                  <a:srgbClr val="0070C0"/>
                </a:solidFill>
              </a:rPr>
              <a:t>ЛС, ИМН и МТ </a:t>
            </a:r>
            <a:r>
              <a:rPr lang="ru-RU" sz="2000" b="1" i="1" dirty="0">
                <a:solidFill>
                  <a:srgbClr val="0070C0"/>
                </a:solidFill>
              </a:rPr>
              <a:t>не относятся: </a:t>
            </a:r>
            <a:endParaRPr lang="ru-RU" sz="20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000" b="1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B050"/>
                </a:solidFill>
              </a:rPr>
              <a:t>информация</a:t>
            </a:r>
            <a:r>
              <a:rPr lang="ru-RU" sz="1800" b="1" i="1" dirty="0">
                <a:solidFill>
                  <a:srgbClr val="00B050"/>
                </a:solidFill>
              </a:rPr>
              <a:t>, имеющая отношение к здоровью или заболеваниям </a:t>
            </a:r>
            <a:r>
              <a:rPr lang="ru-RU" sz="1800" b="1" i="1" dirty="0" smtClean="0">
                <a:solidFill>
                  <a:srgbClr val="00B050"/>
                </a:solidFill>
              </a:rPr>
              <a:t>человека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B050"/>
                </a:solidFill>
              </a:rPr>
              <a:t>инструкция </a:t>
            </a:r>
            <a:r>
              <a:rPr lang="ru-RU" sz="1800" b="1" i="1" dirty="0">
                <a:solidFill>
                  <a:srgbClr val="00B050"/>
                </a:solidFill>
              </a:rPr>
              <a:t>по медицинскому применению, торговые каталоги, прайс-листы, справочные материалы, научно-информационный материал, методические и учебные материалы медицинского </a:t>
            </a:r>
            <a:r>
              <a:rPr lang="ru-RU" sz="1800" b="1" i="1" dirty="0" smtClean="0">
                <a:solidFill>
                  <a:srgbClr val="00B050"/>
                </a:solidFill>
              </a:rPr>
              <a:t>характера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B050"/>
                </a:solidFill>
              </a:rPr>
              <a:t>информация </a:t>
            </a:r>
            <a:r>
              <a:rPr lang="ru-RU" sz="1800" b="1" i="1" dirty="0">
                <a:solidFill>
                  <a:srgbClr val="00B050"/>
                </a:solidFill>
              </a:rPr>
              <a:t>о физическом и/или юридическом лице, производящем или реализующем </a:t>
            </a:r>
            <a:r>
              <a:rPr lang="ru-RU" sz="1800" b="1" i="1" dirty="0" smtClean="0">
                <a:solidFill>
                  <a:srgbClr val="00B050"/>
                </a:solidFill>
              </a:rPr>
              <a:t>ЛС, ИМН и МТ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B050"/>
                </a:solidFill>
              </a:rPr>
              <a:t>логотип</a:t>
            </a:r>
            <a:r>
              <a:rPr lang="ru-RU" sz="1800" b="1" i="1" dirty="0">
                <a:solidFill>
                  <a:srgbClr val="00B050"/>
                </a:solidFill>
              </a:rPr>
              <a:t>, </a:t>
            </a:r>
            <a:r>
              <a:rPr lang="ru-RU" sz="1800" b="1" i="1" dirty="0" smtClean="0">
                <a:solidFill>
                  <a:srgbClr val="00B050"/>
                </a:solidFill>
              </a:rPr>
              <a:t>торговое/МНН, </a:t>
            </a:r>
            <a:r>
              <a:rPr lang="ru-RU" sz="1800" b="1" i="1" dirty="0">
                <a:solidFill>
                  <a:srgbClr val="00B050"/>
                </a:solidFill>
              </a:rPr>
              <a:t>нанесенное на промышленную продукцию, распространяемую среди медицинских и фармацевтических работников (ручки, блокноты, сумки, медицинские халаты, календари, </a:t>
            </a:r>
            <a:r>
              <a:rPr lang="ru-RU" sz="1800" b="1" i="1" dirty="0" err="1">
                <a:solidFill>
                  <a:srgbClr val="00B050"/>
                </a:solidFill>
              </a:rPr>
              <a:t>визитницы</a:t>
            </a:r>
            <a:r>
              <a:rPr lang="ru-RU" sz="1800" b="1" i="1" dirty="0">
                <a:solidFill>
                  <a:srgbClr val="00B050"/>
                </a:solidFill>
              </a:rPr>
              <a:t>, </a:t>
            </a:r>
            <a:r>
              <a:rPr lang="ru-RU" sz="1800" b="1" i="1" dirty="0" err="1">
                <a:solidFill>
                  <a:srgbClr val="00B050"/>
                </a:solidFill>
              </a:rPr>
              <a:t>флешки</a:t>
            </a:r>
            <a:r>
              <a:rPr lang="ru-RU" sz="1800" b="1" i="1" dirty="0">
                <a:solidFill>
                  <a:srgbClr val="00B050"/>
                </a:solidFill>
              </a:rPr>
              <a:t> и другое</a:t>
            </a:r>
            <a:r>
              <a:rPr lang="ru-RU" sz="1800" b="1" i="1" dirty="0" smtClean="0">
                <a:solidFill>
                  <a:srgbClr val="00B050"/>
                </a:solidFill>
              </a:rPr>
              <a:t>)</a:t>
            </a:r>
            <a:endParaRPr lang="ru-RU" sz="18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522725"/>
      </p:ext>
    </p:extLst>
  </p:cSld>
  <p:clrMapOvr>
    <a:masterClrMapping/>
  </p:clrMapOvr>
  <p:transition spd="slow" advClick="0" advTm="15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16024"/>
            <a:ext cx="7692008" cy="692696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Приказ МЗСР РК №105  </a:t>
            </a:r>
            <a:br>
              <a:rPr lang="ru-RU" sz="2000" dirty="0"/>
            </a:br>
            <a:r>
              <a:rPr lang="ru-RU" sz="2000" dirty="0"/>
              <a:t>продолжение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55576" y="836712"/>
            <a:ext cx="7924800" cy="5760640"/>
          </a:xfrm>
        </p:spPr>
        <p:txBody>
          <a:bodyPr/>
          <a:lstStyle/>
          <a:p>
            <a:pPr marL="0" indent="0">
              <a:buNone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 рекламе предъявляются следующие требования: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должна распространяться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государственном и русском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языках легко читаемым четким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разборчивым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шрифтом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казывать,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что рекламируемое средство является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ЛС/ИМН/МТ </a:t>
            </a:r>
            <a:endParaRPr lang="ru-RU" sz="1800" b="1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быть достоверной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распознаваемой; 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исключать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сравнения с другими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ЛС, ИМН МТ; 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вводить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потребителей в заблуждение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отношении характеристик, состава, потребительских свойств, стоимости (цены), предполагаемых результатов применения, результатов исследований и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испытаний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1800" b="1" i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способствовать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рациональному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применению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соответствовать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инструкции по медицинскому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применению ЛС, ИМН,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утвержденной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 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государственной регистрации и эксплуатационному документу для </a:t>
            </a:r>
            <a:r>
              <a:rPr lang="ru-RU" sz="18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МТ</a:t>
            </a: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      </a:t>
            </a:r>
            <a:endParaRPr lang="ru-RU" sz="1800" b="1" i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8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ри 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внесении в инструкцию по медицинскому применению </a:t>
            </a:r>
            <a:r>
              <a:rPr lang="ru-RU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ЛС, ИМН, 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влияющих на содержание </a:t>
            </a:r>
            <a:r>
              <a:rPr lang="ru-RU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рекламы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внесенные изменения </a:t>
            </a:r>
            <a:r>
              <a:rPr lang="ru-RU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должны отражаться 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рекламных </a:t>
            </a:r>
            <a:r>
              <a:rPr lang="ru-RU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материалах </a:t>
            </a:r>
            <a: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1600" b="1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92980"/>
      </p:ext>
    </p:extLst>
  </p:cSld>
  <p:clrMapOvr>
    <a:masterClrMapping/>
  </p:clrMapOvr>
  <p:transition spd="slow" advClick="0" advTm="15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20000" cy="990600"/>
          </a:xfrm>
        </p:spPr>
        <p:txBody>
          <a:bodyPr/>
          <a:lstStyle/>
          <a:p>
            <a:pPr algn="ctr"/>
            <a:r>
              <a:rPr lang="ru-RU" sz="2000" dirty="0"/>
              <a:t>Приказ МЗСР РК №105  </a:t>
            </a:r>
            <a:br>
              <a:rPr lang="ru-RU" sz="2000" dirty="0"/>
            </a:br>
            <a:r>
              <a:rPr lang="ru-RU" sz="2000" dirty="0"/>
              <a:t>продолжение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обязательная информации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торговое наименование, международное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непатентованное название или сведения об активных компонентах, входящих в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состав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основные показания, побочные действия, противопоказания при применении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способ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применения и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дозы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особые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указания в отношении детей, беременных женщин, а также в период кормления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грудью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условия отпуска</a:t>
            </a:r>
          </a:p>
          <a:p>
            <a:pPr marL="0" indent="0">
              <a:buNone/>
            </a:pPr>
            <a:r>
              <a:rPr lang="ru-RU" sz="16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рекламе должна присутствовать: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рекомендация «Перед назначением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применением внимательно прочитать инструкцию по медицинскому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применению»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название</a:t>
            </a:r>
            <a:r>
              <a:rPr lang="ru-RU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адрес производителя и/или торгового представителя в Республике </a:t>
            </a:r>
            <a:r>
              <a:rPr lang="ru-RU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Казахстан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номер регистрационного удостоверения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указанием даты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выдачи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даты </a:t>
            </a:r>
            <a:r>
              <a:rPr lang="ru-RU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истечения срока 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регистрации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рекламе </a:t>
            </a:r>
            <a:r>
              <a:rPr lang="ru-RU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ЛС, </a:t>
            </a:r>
            <a:r>
              <a:rPr lang="ru-RU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отпускаемых по рецепту врача, дополнительно указываются основные лекарственные взаимодействия</a:t>
            </a:r>
            <a:r>
              <a:rPr lang="ru-RU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Реклама, предназначенная для теле- и радиоканалов, </a:t>
            </a:r>
            <a:r>
              <a:rPr lang="ru-RU" b="1" i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интернет-ресурсов</a:t>
            </a:r>
            <a: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содержит меньшее количество обязательной информации</a:t>
            </a:r>
            <a:br>
              <a:rPr lang="ru-RU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b="1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59198"/>
      </p:ext>
    </p:extLst>
  </p:cSld>
  <p:clrMapOvr>
    <a:masterClrMapping/>
  </p:clrMapOvr>
  <p:transition spd="slow" advClick="0" advTm="15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305800" cy="720080"/>
          </a:xfrm>
        </p:spPr>
        <p:txBody>
          <a:bodyPr/>
          <a:lstStyle/>
          <a:p>
            <a:pPr algn="ctr"/>
            <a:r>
              <a:rPr lang="ru-RU" sz="2000" dirty="0"/>
              <a:t>Приказ МЗСР РК №105  </a:t>
            </a:r>
            <a:br>
              <a:rPr lang="ru-RU" sz="2000" dirty="0"/>
            </a:br>
            <a:r>
              <a:rPr lang="ru-RU" sz="2000" dirty="0"/>
              <a:t>продолжение</a:t>
            </a:r>
            <a:br>
              <a:rPr lang="ru-RU" sz="2000" dirty="0"/>
            </a:b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endParaRPr lang="ru-RU" sz="2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280920" cy="2376264"/>
          </a:xfrm>
        </p:spPr>
        <p:txBody>
          <a:bodyPr/>
          <a:lstStyle/>
          <a:p>
            <a:pPr marL="0" indent="0" algn="just">
              <a:buClr>
                <a:srgbClr val="C00000"/>
              </a:buClr>
              <a:buSzPct val="80000"/>
              <a:buNone/>
            </a:pPr>
            <a:r>
              <a:rPr lang="ru-RU" sz="24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Реклама осуществляется после оценки рекламных материалов Национальным центром </a:t>
            </a:r>
            <a:r>
              <a:rPr lang="ru-RU" sz="24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24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соответствие законодательству Республики Казахстан в области здравоохранения</a:t>
            </a:r>
          </a:p>
          <a:p>
            <a:pPr marL="0" indent="0" algn="just">
              <a:buClr>
                <a:srgbClr val="C00000"/>
              </a:buClr>
              <a:buSzPct val="80000"/>
              <a:buNone/>
            </a:pPr>
            <a:endParaRPr lang="ru-RU" sz="2400" b="1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20000" cy="990600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Алгоритм проведения оценки рекламы на соответствие законодательству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480517"/>
            <a:ext cx="8424936" cy="4684787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размещен </a:t>
            </a:r>
            <a:r>
              <a:rPr lang="ru-RU" sz="1600" b="1" dirty="0">
                <a:solidFill>
                  <a:srgbClr val="0070C0"/>
                </a:solidFill>
              </a:rPr>
              <a:t>на сайте www.dari.kz. в разделе «Реклама</a:t>
            </a:r>
            <a:r>
              <a:rPr lang="ru-RU" sz="1600" b="1" dirty="0" smtClean="0">
                <a:solidFill>
                  <a:srgbClr val="0070C0"/>
                </a:solidFill>
              </a:rPr>
              <a:t>»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Первый </a:t>
            </a:r>
            <a:r>
              <a:rPr lang="ru-RU" sz="1800" b="1" dirty="0" smtClean="0">
                <a:solidFill>
                  <a:srgbClr val="C00000"/>
                </a:solidFill>
              </a:rPr>
              <a:t>этап</a:t>
            </a:r>
            <a:endParaRPr lang="ru-RU" sz="18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rgbClr val="0070C0"/>
                </a:solidFill>
              </a:rPr>
              <a:t>Заключение договора </a:t>
            </a:r>
            <a:r>
              <a:rPr lang="ru-RU" sz="1600" b="1" dirty="0">
                <a:solidFill>
                  <a:srgbClr val="0070C0"/>
                </a:solidFill>
              </a:rPr>
              <a:t>на проведение оценки рекламных материалов </a:t>
            </a:r>
            <a:r>
              <a:rPr lang="ru-RU" sz="1600" b="1" dirty="0" smtClean="0">
                <a:solidFill>
                  <a:srgbClr val="0070C0"/>
                </a:solidFill>
              </a:rPr>
              <a:t>с Национальным Центром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Второй </a:t>
            </a:r>
            <a:r>
              <a:rPr lang="ru-RU" sz="1800" b="1" dirty="0">
                <a:solidFill>
                  <a:srgbClr val="C00000"/>
                </a:solidFill>
              </a:rPr>
              <a:t>этап: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</a:rPr>
              <a:t>Предоставление в Национальный Центр  документов </a:t>
            </a:r>
            <a:r>
              <a:rPr lang="ru-RU" sz="1600" b="1" dirty="0">
                <a:solidFill>
                  <a:srgbClr val="0070C0"/>
                </a:solidFill>
              </a:rPr>
              <a:t>и </a:t>
            </a:r>
            <a:r>
              <a:rPr lang="ru-RU" sz="1600" b="1" dirty="0" smtClean="0">
                <a:solidFill>
                  <a:srgbClr val="0070C0"/>
                </a:solidFill>
              </a:rPr>
              <a:t>материалов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указанных </a:t>
            </a:r>
            <a:r>
              <a:rPr lang="ru-RU" sz="1600" b="1" dirty="0">
                <a:solidFill>
                  <a:srgbClr val="0070C0"/>
                </a:solidFill>
              </a:rPr>
              <a:t>в пункте 12 приказа </a:t>
            </a:r>
            <a:r>
              <a:rPr lang="ru-RU" sz="1600" b="1" dirty="0" smtClean="0">
                <a:solidFill>
                  <a:srgbClr val="0070C0"/>
                </a:solidFill>
              </a:rPr>
              <a:t>№105:</a:t>
            </a:r>
            <a:endParaRPr lang="ru-RU" sz="16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</a:rPr>
              <a:t>заявление </a:t>
            </a:r>
            <a:r>
              <a:rPr lang="ru-RU" sz="1600" b="1" dirty="0">
                <a:solidFill>
                  <a:srgbClr val="0070C0"/>
                </a:solidFill>
              </a:rPr>
              <a:t>по форме приложения 1 к </a:t>
            </a:r>
            <a:r>
              <a:rPr lang="ru-RU" sz="1600" b="1" dirty="0" smtClean="0">
                <a:solidFill>
                  <a:srgbClr val="0070C0"/>
                </a:solidFill>
              </a:rPr>
              <a:t>Правилам (предоставляется на каждый рекламный материал)</a:t>
            </a:r>
            <a:endParaRPr lang="ru-RU" sz="16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</a:rPr>
              <a:t>текст </a:t>
            </a:r>
            <a:r>
              <a:rPr lang="ru-RU" sz="1600" b="1" dirty="0">
                <a:solidFill>
                  <a:srgbClr val="0070C0"/>
                </a:solidFill>
              </a:rPr>
              <a:t>рекламной информации на бумажном носителе на государственном и русском </a:t>
            </a:r>
            <a:r>
              <a:rPr lang="ru-RU" sz="1600" b="1" dirty="0" smtClean="0">
                <a:solidFill>
                  <a:srgbClr val="0070C0"/>
                </a:solidFill>
              </a:rPr>
              <a:t>языках</a:t>
            </a:r>
            <a:endParaRPr lang="ru-RU" sz="16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</a:rPr>
              <a:t>текст </a:t>
            </a:r>
            <a:r>
              <a:rPr lang="ru-RU" sz="1600" b="1" dirty="0">
                <a:solidFill>
                  <a:srgbClr val="0070C0"/>
                </a:solidFill>
              </a:rPr>
              <a:t>рекламной информации на видео-, аудиозаписи на государственном и русском языках при размещении рекламы на телевизионных каналах и </a:t>
            </a:r>
            <a:r>
              <a:rPr lang="ru-RU" sz="1600" b="1" dirty="0" smtClean="0">
                <a:solidFill>
                  <a:srgbClr val="0070C0"/>
                </a:solidFill>
              </a:rPr>
              <a:t>радио</a:t>
            </a:r>
            <a:endParaRPr lang="ru-RU" sz="16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</a:rPr>
              <a:t>эксплуатационный </a:t>
            </a:r>
            <a:r>
              <a:rPr lang="ru-RU" sz="1600" b="1" dirty="0">
                <a:solidFill>
                  <a:srgbClr val="0070C0"/>
                </a:solidFill>
              </a:rPr>
              <a:t>документ для медицинской </a:t>
            </a:r>
            <a:r>
              <a:rPr lang="ru-RU" sz="1600" b="1" dirty="0" smtClean="0">
                <a:solidFill>
                  <a:srgbClr val="0070C0"/>
                </a:solidFill>
              </a:rPr>
              <a:t>техники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C00000"/>
                </a:solidFill>
              </a:rPr>
              <a:t>Документы </a:t>
            </a:r>
            <a:r>
              <a:rPr lang="ru-RU" sz="1600" b="1" dirty="0">
                <a:solidFill>
                  <a:srgbClr val="C00000"/>
                </a:solidFill>
              </a:rPr>
              <a:t>предоставляются с сопроводительным письмом </a:t>
            </a:r>
            <a:r>
              <a:rPr lang="ru-RU" sz="1600" b="1" dirty="0" smtClean="0">
                <a:solidFill>
                  <a:srgbClr val="C00000"/>
                </a:solidFill>
              </a:rPr>
              <a:t>в канцелярию </a:t>
            </a:r>
            <a:r>
              <a:rPr lang="ru-RU" sz="1600" b="1" dirty="0">
                <a:solidFill>
                  <a:srgbClr val="C00000"/>
                </a:solidFill>
              </a:rPr>
              <a:t>НЦЭЛС в рабочие дни с 9-00 по 16-00, перерыв на обед с 13-00 по </a:t>
            </a:r>
            <a:r>
              <a:rPr lang="ru-RU" sz="1600" b="1" dirty="0" smtClean="0">
                <a:solidFill>
                  <a:srgbClr val="C00000"/>
                </a:solidFill>
              </a:rPr>
              <a:t>14-00</a:t>
            </a:r>
          </a:p>
          <a:p>
            <a:pPr>
              <a:buFont typeface="Wingdings" pitchFamily="2" charset="2"/>
              <a:buChar char="Ø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44200558"/>
      </p:ext>
    </p:extLst>
  </p:cSld>
  <p:clrMapOvr>
    <a:masterClrMapping/>
  </p:clrMapOvr>
  <p:transition spd="slow" advClick="0" advTm="15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620000" cy="476672"/>
          </a:xfrm>
        </p:spPr>
        <p:txBody>
          <a:bodyPr/>
          <a:lstStyle/>
          <a:p>
            <a:pPr algn="ctr"/>
            <a:r>
              <a:rPr lang="ru-RU" sz="2000" dirty="0"/>
              <a:t>Приказ МЗСР РК №105  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924800" cy="5616624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Третий этап: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течение 5 дней Национальным центром формируется счет на оплату </a:t>
            </a:r>
            <a:endParaRPr lang="ru-RU" sz="16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Оплата осуществляется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путем перечисления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расчетный счет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Национального Центра в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течение 20 рабочих дней со дня выставления счета на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оплату</a:t>
            </a: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Четвертый этап. Проведение </a:t>
            </a:r>
            <a:r>
              <a:rPr lang="ru-RU" sz="1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оценки рекламных </a:t>
            </a:r>
            <a:r>
              <a:rPr lang="ru-RU" sz="16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материалов 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Оценка рекламных материалов осуществляется в течение 20 рабочих дней с момента поступления денежных средств на расчетный счет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Национального Центра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заключается в следующем: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проведение экспертизы экспертной комиссией Национального центра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проведения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экспертизы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аутентичности текстов 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казахском и русском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языках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оформление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акта экспертной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оценки </a:t>
            </a:r>
            <a:endParaRPr lang="ru-RU" sz="1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оформление </a:t>
            </a:r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заключения или мотивированного </a:t>
            </a:r>
            <a:r>
              <a:rPr lang="ru-RU" sz="1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отказа</a:t>
            </a:r>
            <a:endParaRPr lang="ru-RU" sz="1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9316"/>
      </p:ext>
    </p:extLst>
  </p:cSld>
  <p:clrMapOvr>
    <a:masterClrMapping/>
  </p:clrMapOvr>
  <p:transition spd="slow" advClick="0" advTm="15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194376" cy="50292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результатам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проведения оценки рекламного материала 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соответствие</a:t>
            </a:r>
            <a:r>
              <a:rPr lang="en-US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законодательству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Республики Казахстан 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Национальным центром формируется и выдается заключение с приложением рекламы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бумажном носителе 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оформленной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штампом Национального Центра с указанием 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даты, 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№ Акта экспертной оценки</a:t>
            </a:r>
            <a:r>
              <a:rPr lang="ru-RU" sz="20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срока распространения рекламы и </a:t>
            </a:r>
            <a:r>
              <a:rPr lang="ru-RU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подписью ответственного лица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20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случае несоответствия рекламы законодательству РК Национальным центром оформляется письменный отказ с перечислением выявленных 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несоответствий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862737"/>
      </p:ext>
    </p:extLst>
  </p:cSld>
  <p:clrMapOvr>
    <a:masterClrMapping/>
  </p:clrMapOvr>
  <p:transition spd="slow" advClick="0" advTm="15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2225" y="188913"/>
            <a:ext cx="7623175" cy="791815"/>
          </a:xfrm>
        </p:spPr>
        <p:txBody>
          <a:bodyPr/>
          <a:lstStyle/>
          <a:p>
            <a:pPr algn="ctr"/>
            <a:r>
              <a:rPr lang="ru-RU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Кодекс РК от </a:t>
            </a:r>
            <a:r>
              <a:rPr lang="ru-RU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5 июля 2014 года № 235-V </a:t>
            </a:r>
            <a:r>
              <a:rPr lang="ru-RU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ЗРК</a:t>
            </a:r>
            <a:br>
              <a:rPr lang="ru-RU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Об административных правонарушениях» </a:t>
            </a:r>
            <a:endParaRPr lang="ru-RU" sz="20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052736"/>
            <a:ext cx="8232775" cy="5255989"/>
          </a:xfrm>
        </p:spPr>
        <p:txBody>
          <a:bodyPr/>
          <a:lstStyle/>
          <a:p>
            <a:pPr algn="just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Предусматривает ответственность за распространения рекламы не соответствующей  законодательству по 8 статьям  в том числе за:</a:t>
            </a:r>
            <a:endParaRPr lang="ru-RU" sz="2000" b="1" i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Пропаганду и незаконную рекламу наркотических средств, психотропных веществ и </a:t>
            </a:r>
            <a:r>
              <a:rPr lang="ru-RU" sz="2000" b="1" i="1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прекурсоров</a:t>
            </a: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(статья 423) </a:t>
            </a:r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Участие медицинских работников в </a:t>
            </a:r>
            <a:r>
              <a:rPr lang="ru-RU" sz="20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рекламе лекарственных </a:t>
            </a: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средств (статья 424)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Нарушение правил </a:t>
            </a:r>
            <a:r>
              <a:rPr lang="ru-RU" sz="20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рекламы ЛС, ИМН и МТ (статья 426</a:t>
            </a: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):</a:t>
            </a:r>
            <a:endParaRPr lang="ru-RU" sz="2000" b="1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производство</a:t>
            </a:r>
            <a:r>
              <a:rPr lang="ru-RU" sz="20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распространение, размещение и использование рекламы ЛС, ИМН и МТ не зарегистрированных в РК, не прошедших оценку безопасности и качества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ü"/>
            </a:pPr>
            <a:endParaRPr lang="en-US" sz="2000" b="1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SzPct val="90000"/>
              <a:buFont typeface="Wingdings" pitchFamily="2" charset="2"/>
              <a:buChar char="ü"/>
            </a:pPr>
            <a:r>
              <a:rPr lang="ru-RU" sz="2000" b="1" i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нарушение установленных законами Республики Казахстан требований к языкам</a:t>
            </a:r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2362200"/>
            <a:ext cx="8455025" cy="1600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5400" b="1" i="1" smtClean="0">
                <a:latin typeface="Tahoma" pitchFamily="34" charset="0"/>
                <a:cs typeface="Tahoma" pitchFamily="34" charset="0"/>
              </a:rPr>
              <a:t>Спасибо за внимание</a:t>
            </a:r>
            <a:endParaRPr lang="ru-RU" sz="5400" b="1" i="1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620000" cy="102870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Что такое реклама ЛС, ИМН и МТ</a:t>
            </a:r>
            <a:br>
              <a:rPr lang="ru-RU" sz="32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</a:br>
            <a:endParaRPr lang="ru-RU" sz="32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00000"/>
              </a:buClr>
              <a:buSzPct val="90000"/>
              <a:buFontTx/>
              <a:buNone/>
              <a:defRPr/>
            </a:pPr>
            <a:r>
              <a:rPr lang="ru-RU" sz="32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Это прежде всего  </a:t>
            </a:r>
            <a:r>
              <a:rPr lang="ru-RU" sz="32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информация,</a:t>
            </a:r>
            <a:r>
              <a:rPr lang="ru-RU" sz="32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распространяемая и размещаемая в любой форме, с помощью любых средств </a:t>
            </a:r>
            <a:r>
              <a:rPr lang="ru-RU" sz="3200" b="1" i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содержащая отдельные сведения о ЛС, ИМН, МТ и </a:t>
            </a:r>
            <a:r>
              <a:rPr lang="ru-RU" sz="36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способствующая их продвижению и реализации</a:t>
            </a:r>
            <a:r>
              <a:rPr lang="ru-RU" sz="3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5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6700"/>
            <a:ext cx="7715200" cy="1218084"/>
          </a:xfrm>
        </p:spPr>
        <p:txBody>
          <a:bodyPr/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от 19 декабря 2003 года № 508-II </a:t>
            </a:r>
            <a:r>
              <a:rPr lang="ru-RU" sz="2000" i="1" dirty="0">
                <a:solidFill>
                  <a:srgbClr val="0070C0"/>
                </a:solidFill>
              </a:rPr>
              <a:t>по состоянию на 24.04.2015 г</a:t>
            </a:r>
            <a:r>
              <a:rPr lang="en-US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</a:br>
            <a:endParaRPr lang="ru-RU" sz="2000" i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8039100" cy="468052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2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	</a:t>
            </a:r>
          </a:p>
          <a:p>
            <a:pPr algn="ctr" eaLnBrk="1" hangingPunct="1">
              <a:buFontTx/>
              <a:buNone/>
            </a:pPr>
            <a:r>
              <a:rPr lang="ru-RU" sz="3200" b="1" i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регулирует отношения, возникающие в процессе деятельности при производстве, распространении, размещении и использовании рекламы на территории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48450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315200" cy="762000"/>
          </a:xfrm>
        </p:spPr>
        <p:txBody>
          <a:bodyPr/>
          <a:lstStyle/>
          <a:p>
            <a:pPr algn="ctr" eaLnBrk="1" hangingPunct="1"/>
            <a:r>
              <a:rPr lang="ru-RU" sz="2000" b="1" i="1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smtClean="0">
                <a:latin typeface="Tahoma" pitchFamily="34" charset="0"/>
                <a:cs typeface="Tahoma" pitchFamily="34" charset="0"/>
              </a:rPr>
            </a:br>
            <a:r>
              <a:rPr lang="ru-RU" sz="2000" i="1" smtClean="0">
                <a:latin typeface="Tahoma" pitchFamily="34" charset="0"/>
                <a:cs typeface="Tahoma" pitchFamily="34" charset="0"/>
              </a:rPr>
              <a:t>продолжение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18488" cy="51816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Статья 6. Общие требования к рекламе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b="1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ahoma" pitchFamily="34" charset="0"/>
                <a:cs typeface="Tahoma" pitchFamily="34" charset="0"/>
              </a:rPr>
              <a:t>  Реклама должна </a:t>
            </a:r>
            <a:r>
              <a:rPr lang="ru-RU" sz="20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быть достоверной, распознаваемой без специальных знаний или применения специальных средств</a:t>
            </a:r>
            <a:endParaRPr lang="ru-RU" sz="2000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000" i="1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ahoma" pitchFamily="34" charset="0"/>
                <a:cs typeface="Tahoma" pitchFamily="34" charset="0"/>
              </a:rPr>
              <a:t>Реклама на территории Республики Казахстан распространяется </a:t>
            </a:r>
            <a:r>
              <a:rPr lang="ru-RU" sz="20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на государственном и русском языках</a:t>
            </a: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Перевод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 содержания рекламы с одного языка на другой </a:t>
            </a: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не должен искажать ее основной смысл</a:t>
            </a:r>
          </a:p>
          <a:p>
            <a:pPr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Реклама в периодических печатных изданиях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распространяется на языке, закрепленном в свидетельстве </a:t>
            </a:r>
            <a:r>
              <a:rPr lang="ru-RU" sz="2000" i="1" dirty="0"/>
              <a:t>о постановке на учет средства массовой </a:t>
            </a:r>
            <a:r>
              <a:rPr lang="ru-RU" sz="2000" i="1" dirty="0" smtClean="0"/>
              <a:t>информации</a:t>
            </a:r>
          </a:p>
          <a:p>
            <a:pPr algn="just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1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03200"/>
            <a:ext cx="7315200" cy="863600"/>
          </a:xfrm>
        </p:spPr>
        <p:txBody>
          <a:bodyPr/>
          <a:lstStyle/>
          <a:p>
            <a:pPr algn="ctr" eaLnBrk="1" hangingPunct="1"/>
            <a:r>
              <a:rPr lang="ru-RU" sz="2000" b="1" i="1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smtClean="0">
                <a:latin typeface="Tahoma" pitchFamily="34" charset="0"/>
                <a:cs typeface="Tahoma" pitchFamily="34" charset="0"/>
              </a:rPr>
            </a:br>
            <a:r>
              <a:rPr lang="ru-RU" sz="2000" i="1" smtClean="0">
                <a:latin typeface="Tahoma" pitchFamily="34" charset="0"/>
                <a:cs typeface="Tahoma" pitchFamily="34" charset="0"/>
              </a:rPr>
              <a:t>продолжение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935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Не </a:t>
            </a:r>
            <a:r>
              <a:rPr lang="ru-RU" sz="2000" b="1" dirty="0">
                <a:solidFill>
                  <a:srgbClr val="C00000"/>
                </a:solidFill>
              </a:rPr>
              <a:t>допускается реклама </a:t>
            </a:r>
            <a:r>
              <a:rPr lang="ru-RU" sz="2000" dirty="0"/>
              <a:t>товаров (работ, услуг), </a:t>
            </a:r>
            <a:r>
              <a:rPr lang="ru-RU" sz="2000" b="1" dirty="0">
                <a:solidFill>
                  <a:srgbClr val="C00000"/>
                </a:solidFill>
              </a:rPr>
              <a:t>запрещенных </a:t>
            </a:r>
            <a:r>
              <a:rPr lang="ru-RU" sz="2000" b="1" dirty="0" smtClean="0">
                <a:solidFill>
                  <a:srgbClr val="C00000"/>
                </a:solidFill>
              </a:rPr>
              <a:t>к производству </a:t>
            </a:r>
            <a:r>
              <a:rPr lang="ru-RU" sz="2000" b="1" dirty="0">
                <a:solidFill>
                  <a:srgbClr val="C00000"/>
                </a:solidFill>
              </a:rPr>
              <a:t>и реализации</a:t>
            </a:r>
            <a:r>
              <a:rPr lang="ru-RU" sz="2000" dirty="0"/>
              <a:t> в соответствии с законодательством Республики </a:t>
            </a:r>
            <a:r>
              <a:rPr lang="ru-RU" sz="2000" dirty="0" smtClean="0"/>
              <a:t>Казахстан: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В отношении ЛС, ИМН и МТ :</a:t>
            </a:r>
            <a:endParaRPr lang="en-US" sz="2000" b="1" i="1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  не зарегистрированные в РК</a:t>
            </a: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ЛС, ИМН  не имеющие заключения о безопасности и качестве </a:t>
            </a: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i="1" dirty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н</a:t>
            </a:r>
            <a:r>
              <a:rPr lang="ru-RU" sz="2000" b="1" i="1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енадлежащая реклама </a:t>
            </a: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000" b="1" i="1" dirty="0" smtClean="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4300"/>
            <a:ext cx="7315200" cy="1181100"/>
          </a:xfrm>
        </p:spPr>
        <p:txBody>
          <a:bodyPr/>
          <a:lstStyle/>
          <a:p>
            <a:pPr algn="ctr" eaLnBrk="1" hangingPunct="1"/>
            <a:r>
              <a:rPr lang="ru-RU" sz="2000" b="1" i="1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smtClean="0">
                <a:latin typeface="Tahoma" pitchFamily="34" charset="0"/>
                <a:cs typeface="Tahoma" pitchFamily="34" charset="0"/>
              </a:rPr>
            </a:br>
            <a:r>
              <a:rPr lang="ru-RU" sz="2000" i="1" smtClean="0">
                <a:latin typeface="Tahoma" pitchFamily="34" charset="0"/>
                <a:cs typeface="Tahoma" pitchFamily="34" charset="0"/>
              </a:rPr>
              <a:t>продолжение</a:t>
            </a:r>
            <a:br>
              <a:rPr lang="ru-RU" sz="2000" i="1" smtClean="0">
                <a:latin typeface="Tahoma" pitchFamily="34" charset="0"/>
                <a:cs typeface="Tahoma" pitchFamily="34" charset="0"/>
              </a:rPr>
            </a:br>
            <a:r>
              <a:rPr lang="ru-RU" sz="2000" b="1" i="1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smtClean="0">
                <a:latin typeface="Tahoma" pitchFamily="34" charset="0"/>
                <a:cs typeface="Tahoma" pitchFamily="34" charset="0"/>
              </a:rPr>
              <a:t>Статья 7. Виды ненадлежащей рекламы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86750" cy="424847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sz="24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К  ненадлежащей рекламе относится: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Недобросовестная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Недостоверная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Неэтичная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Заведомо ложная 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Скрытая реклама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Реклама в которой допущены нарушения требований к ее содержанию, времени, месту и способу распространения</a:t>
            </a:r>
            <a:endParaRPr lang="ru-RU" sz="2400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9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315200" cy="1028700"/>
          </a:xfrm>
        </p:spPr>
        <p:txBody>
          <a:bodyPr/>
          <a:lstStyle/>
          <a:p>
            <a:pPr algn="ctr"/>
            <a:r>
              <a:rPr lang="ru-RU" sz="2000" b="1" i="1" dirty="0" smtClean="0"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latin typeface="Tahoma" pitchFamily="34" charset="0"/>
                <a:cs typeface="Tahoma" pitchFamily="34" charset="0"/>
              </a:rPr>
            </a:b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продолжение</a:t>
            </a:r>
            <a:endParaRPr lang="ru-RU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5238328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Недобросовестная реклама: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содержит сравнение  рекламируемых товаров с товарами других лиц …. </a:t>
            </a:r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вводит потребителей в заблуждение относительно рекламируемой продукции </a:t>
            </a:r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содержит сведения которые могут 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ввести в заблуждение относительно характера, способа изготовления,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свойств, применени</a:t>
            </a:r>
            <a:r>
              <a:rPr lang="ru-RU" sz="2400" b="1" i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</a:t>
            </a:r>
            <a:endParaRPr lang="ru-RU" sz="2400" b="1" i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дискредитирует, унижает или высмеивает </a:t>
            </a:r>
            <a:r>
              <a:rPr lang="ru-RU" sz="2400" b="1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лица</a:t>
            </a:r>
            <a:r>
              <a:rPr lang="ru-RU" sz="2400" b="1" i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не пользующиеся рекламируемыми товарами </a:t>
            </a:r>
            <a:endParaRPr lang="ru-RU" sz="2400" b="1" i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934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04664"/>
            <a:ext cx="7315200" cy="1008112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Закон Республики Казахстан «О рекламе» </a:t>
            </a:r>
            <a:br>
              <a:rPr lang="ru-RU" sz="20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продолжение</a:t>
            </a:r>
            <a:br>
              <a:rPr lang="ru-RU" sz="20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dirty="0" smtClean="0">
                <a:latin typeface="Tahoma" pitchFamily="34" charset="0"/>
                <a:cs typeface="Tahoma" pitchFamily="34" charset="0"/>
              </a:rPr>
            </a:b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000" b="1" dirty="0" smtClean="0">
                <a:latin typeface="Tahoma" pitchFamily="34" charset="0"/>
                <a:cs typeface="Tahoma" pitchFamily="34" charset="0"/>
              </a:rPr>
            </a:br>
            <a:endParaRPr lang="ru-RU" sz="20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24744"/>
            <a:ext cx="8305800" cy="5112568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Недостоверная реклама:</a:t>
            </a: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2400" b="1" i="1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 dirty="0" smtClean="0">
                <a:solidFill>
                  <a:srgbClr val="CC0000"/>
                </a:solidFill>
                <a:latin typeface="Tahoma" pitchFamily="34" charset="0"/>
                <a:cs typeface="Tahoma" pitchFamily="34" charset="0"/>
              </a:rPr>
              <a:t>Реклама </a:t>
            </a:r>
            <a:r>
              <a:rPr lang="ru-RU" sz="24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в которой присутствуют</a:t>
            </a:r>
            <a:r>
              <a:rPr lang="ru-RU" sz="2400" dirty="0" smtClean="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не соответствующие действительности сведения в отношении:</a:t>
            </a:r>
            <a:endParaRPr lang="ru-RU" sz="2400" dirty="0" smtClean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природы, состава, способа и даты изготовления, назначения, потребительских свойств, условий использования, происхождения 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стоимости, дополнительных условий оплаты на момент распространения и размещения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предполагаемых результатов применения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результатов исследований и испытаний</a:t>
            </a:r>
            <a:r>
              <a:rPr lang="ru-RU" sz="2400" i="1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C00000"/>
              </a:buClr>
              <a:buSzPct val="90000"/>
              <a:buFont typeface="Wingdings" pitchFamily="2" charset="2"/>
              <a:buChar char="Ø"/>
            </a:pPr>
            <a:endParaRPr lang="ru-RU" sz="2400" b="1" i="1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1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Шаблон1</Template>
  <TotalTime>2149</TotalTime>
  <Words>1537</Words>
  <Application>Microsoft Office PowerPoint</Application>
  <PresentationFormat>Экран (4:3)</PresentationFormat>
  <Paragraphs>207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Шаблон1</vt:lpstr>
      <vt:lpstr>Презентация PowerPoint</vt:lpstr>
      <vt:lpstr>Законодательство Республики Казахстан в области рекламы</vt:lpstr>
      <vt:lpstr>Что такое реклама ЛС, ИМН и МТ </vt:lpstr>
      <vt:lpstr>Закон Республики Казахстан «О рекламе»  от 19 декабря 2003 года № 508-II по состоянию на 24.04.2015 г </vt:lpstr>
      <vt:lpstr>Закон Республики Казахстан «О рекламе»  продолжение</vt:lpstr>
      <vt:lpstr>Закон Республики Казахстан «О рекламе»  продолжение</vt:lpstr>
      <vt:lpstr>Закон Республики Казахстан «О рекламе»  продолжение  Статья 7. Виды ненадлежащей рекламы </vt:lpstr>
      <vt:lpstr>Закон Республики Казахстан «О рекламе»  продолжение</vt:lpstr>
      <vt:lpstr>Закон Республики Казахстан «О рекламе»   продолжение   </vt:lpstr>
      <vt:lpstr>Закон Республики Казахстан «О рекламе»  продолжение</vt:lpstr>
      <vt:lpstr>Закон Республики Казахстан «О рекламе»  продолжение  </vt:lpstr>
      <vt:lpstr>Закон Республики Казахстан «О рекламе»  продолжение  </vt:lpstr>
      <vt:lpstr>Закон Республики Казахстан «О рекламе»   Статья 15. Защита несовершеннолетних при производстве, распространении, размещении рекламы  </vt:lpstr>
      <vt:lpstr>Закон Республики Казахстан «О рекламе»   Статья 16. Сроки хранения материалов, содержащих рекламу  </vt:lpstr>
      <vt:lpstr>Презентация PowerPoint</vt:lpstr>
      <vt:lpstr>Кодекс РК  «О здоровье народа и системе здравоохранения» Статья 18. Реклама в области здравоохранения </vt:lpstr>
      <vt:lpstr>Презентация PowerPoint</vt:lpstr>
      <vt:lpstr>Кодекс РК  «О здоровье народа и системе здравоохранения» продолжение</vt:lpstr>
      <vt:lpstr>Кодекс РК  «О здоровье народа и системе здравоохранения» продолжение</vt:lpstr>
      <vt:lpstr>Кодекс РК  «О здоровье народа и системе здравоохранения» продолжение </vt:lpstr>
      <vt:lpstr>Приказ МЗСР РК от 27 февраля 2015 года №105   «Правила осуществления рекламы ЛС, ИМН и МТ в РК»</vt:lpstr>
      <vt:lpstr>Приказ МЗСР РК №105   продолжение </vt:lpstr>
      <vt:lpstr>Приказ МЗСР РК №105   продолжение </vt:lpstr>
      <vt:lpstr>Приказ МЗСР РК №105   продолжение  </vt:lpstr>
      <vt:lpstr>Алгоритм проведения оценки рекламы на соответствие законодательству</vt:lpstr>
      <vt:lpstr>Приказ МЗСР РК №105    </vt:lpstr>
      <vt:lpstr>Презентация PowerPoint</vt:lpstr>
      <vt:lpstr>Кодекс РК от 5 июля 2014 года № 235-V ЗРК «Об административных правонарушениях» </vt:lpstr>
      <vt:lpstr>Презентация PowerPoint</vt:lpstr>
    </vt:vector>
  </TitlesOfParts>
  <Company>dari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yerzhan</dc:creator>
  <cp:lastModifiedBy>Казиева Галина Кожабековна</cp:lastModifiedBy>
  <cp:revision>147</cp:revision>
  <cp:lastPrinted>2015-07-02T05:16:54Z</cp:lastPrinted>
  <dcterms:created xsi:type="dcterms:W3CDTF">2012-07-31T04:53:59Z</dcterms:created>
  <dcterms:modified xsi:type="dcterms:W3CDTF">2015-07-02T05:17:57Z</dcterms:modified>
</cp:coreProperties>
</file>